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9"/>
  </p:notesMasterIdLst>
  <p:sldIdLst>
    <p:sldId id="268" r:id="rId2"/>
    <p:sldId id="269" r:id="rId3"/>
    <p:sldId id="310" r:id="rId4"/>
    <p:sldId id="589" r:id="rId5"/>
    <p:sldId id="559" r:id="rId6"/>
    <p:sldId id="572" r:id="rId7"/>
    <p:sldId id="573" r:id="rId8"/>
    <p:sldId id="574" r:id="rId9"/>
    <p:sldId id="560" r:id="rId10"/>
    <p:sldId id="575" r:id="rId11"/>
    <p:sldId id="576" r:id="rId12"/>
    <p:sldId id="577" r:id="rId13"/>
    <p:sldId id="561" r:id="rId14"/>
    <p:sldId id="578" r:id="rId15"/>
    <p:sldId id="579" r:id="rId16"/>
    <p:sldId id="590" r:id="rId17"/>
    <p:sldId id="562" r:id="rId18"/>
    <p:sldId id="580" r:id="rId19"/>
    <p:sldId id="581" r:id="rId20"/>
    <p:sldId id="582" r:id="rId21"/>
    <p:sldId id="563" r:id="rId22"/>
    <p:sldId id="583" r:id="rId23"/>
    <p:sldId id="584" r:id="rId24"/>
    <p:sldId id="585" r:id="rId25"/>
    <p:sldId id="564" r:id="rId26"/>
    <p:sldId id="586" r:id="rId27"/>
    <p:sldId id="587" r:id="rId28"/>
    <p:sldId id="588" r:id="rId29"/>
    <p:sldId id="309" r:id="rId30"/>
    <p:sldId id="570" r:id="rId31"/>
    <p:sldId id="566" r:id="rId32"/>
    <p:sldId id="569" r:id="rId33"/>
    <p:sldId id="568" r:id="rId34"/>
    <p:sldId id="591" r:id="rId35"/>
    <p:sldId id="565" r:id="rId36"/>
    <p:sldId id="571" r:id="rId37"/>
    <p:sldId id="306" r:id="rId38"/>
  </p:sldIdLst>
  <p:sldSz cx="12192000" cy="6858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Gill Sans MT" panose="020B0502020104020203" pitchFamily="34" charset="77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16" autoAdjust="0"/>
    <p:restoredTop sz="84554" autoAdjust="0"/>
  </p:normalViewPr>
  <p:slideViewPr>
    <p:cSldViewPr snapToGrid="0" snapToObjects="1">
      <p:cViewPr varScale="1">
        <p:scale>
          <a:sx n="110" d="100"/>
          <a:sy n="110" d="100"/>
        </p:scale>
        <p:origin x="35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8B8D4-66A8-E149-8971-4FD3A8258CB5}" type="datetimeFigureOut">
              <a:rPr lang="en-US" smtClean="0"/>
              <a:t>10/21/23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638CE-C1EF-0B42-899E-7C895CE0C6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836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6E724-138A-4AA7-9DEF-C04EC66115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00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3 s/p PMI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638CE-C1EF-0B42-899E-7C895CE0C68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47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3 s/p PMI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638CE-C1EF-0B42-899E-7C895CE0C68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521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3 s/p PMI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638CE-C1EF-0B42-899E-7C895CE0C68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729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3 s/p PMI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638CE-C1EF-0B42-899E-7C895CE0C68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3145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3 s/p PMI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638CE-C1EF-0B42-899E-7C895CE0C68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01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3 s/p PMI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638CE-C1EF-0B42-899E-7C895CE0C68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453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3 s/p PMI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638CE-C1EF-0B42-899E-7C895CE0C683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974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3 s/p PMI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638CE-C1EF-0B42-899E-7C895CE0C68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552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3 s/p PMI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638CE-C1EF-0B42-899E-7C895CE0C68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2917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3 s/p PMI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638CE-C1EF-0B42-899E-7C895CE0C68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25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638CE-C1EF-0B42-899E-7C895CE0C68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0290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638CE-C1EF-0B42-899E-7C895CE0C68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733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638CE-C1EF-0B42-899E-7C895CE0C683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2671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3 s/p PMI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638CE-C1EF-0B42-899E-7C895CE0C683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974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3 s/p PMI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638CE-C1EF-0B42-899E-7C895CE0C683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5979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638CE-C1EF-0B42-899E-7C895CE0C68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087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638CE-C1EF-0B42-899E-7C895CE0C68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332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638CE-C1EF-0B42-899E-7C895CE0C68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448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638CE-C1EF-0B42-899E-7C895CE0C68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880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638CE-C1EF-0B42-899E-7C895CE0C68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709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638CE-C1EF-0B42-899E-7C895CE0C68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714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3 s/p PMI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638CE-C1EF-0B42-899E-7C895CE0C68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93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3 s/p PMI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638CE-C1EF-0B42-899E-7C895CE0C68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067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F918B-4080-FA48-9965-E73CB50E27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A03017-0DA7-2247-AEF6-ACD20A8A12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97241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98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845C9-2C4A-884A-87BF-0156D8D5B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7FC20-F3A0-DD4C-AE15-9BE4A077A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909D8-1603-7D41-8E5F-48E7938F82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9156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AFF2-F74F-5E43-8D3A-24A839D9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16A048-9997-2349-BD58-DBA6BD4D2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8CB7CA-B425-1147-A6C2-64927F5861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9492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rgbClr val="34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CE66C83-E6A9-794F-8F4C-2D96B67D4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201" y="6372671"/>
            <a:ext cx="1838674" cy="367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90E6AA-D93D-124D-AE11-0FFD5B633D1D}"/>
              </a:ext>
            </a:extLst>
          </p:cNvPr>
          <p:cNvSpPr txBox="1"/>
          <p:nvPr userDrawn="1"/>
        </p:nvSpPr>
        <p:spPr>
          <a:xfrm>
            <a:off x="11652308" y="649274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5C8A48B-0E09-AA40-B945-D371BB7E3BDE}" type="slidenum">
              <a:rPr lang="en-US" sz="800" smtClean="0">
                <a:solidFill>
                  <a:schemeClr val="bg1"/>
                </a:solidFill>
              </a:r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76FE80-73DA-BC4C-B83F-7C59C2DDDD1E}"/>
              </a:ext>
            </a:extLst>
          </p:cNvPr>
          <p:cNvSpPr txBox="1"/>
          <p:nvPr userDrawn="1"/>
        </p:nvSpPr>
        <p:spPr>
          <a:xfrm>
            <a:off x="8401050" y="6492748"/>
            <a:ext cx="31432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spc="500" dirty="0">
                <a:solidFill>
                  <a:schemeClr val="bg1"/>
                </a:solidFill>
                <a:latin typeface="+mj-lt"/>
                <a:cs typeface="Gill Sans" panose="020B0502020104020203" pitchFamily="34" charset="-79"/>
              </a:rPr>
              <a:t>LONG LIVE CHILDHOOD</a:t>
            </a:r>
          </a:p>
        </p:txBody>
      </p:sp>
    </p:spTree>
    <p:extLst>
      <p:ext uri="{BB962C8B-B14F-4D97-AF65-F5344CB8AC3E}">
        <p14:creationId xmlns:p14="http://schemas.microsoft.com/office/powerpoint/2010/main" val="1763284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rgbClr val="79CE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CE66C83-E6A9-794F-8F4C-2D96B67D4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201" y="6372671"/>
            <a:ext cx="1838674" cy="367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728461-8384-6440-97D1-B8DED1C3D4BD}"/>
              </a:ext>
            </a:extLst>
          </p:cNvPr>
          <p:cNvSpPr txBox="1"/>
          <p:nvPr userDrawn="1"/>
        </p:nvSpPr>
        <p:spPr>
          <a:xfrm>
            <a:off x="11652308" y="649274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5C8A48B-0E09-AA40-B945-D371BB7E3BDE}" type="slidenum">
              <a:rPr lang="en-US" sz="800" smtClean="0">
                <a:solidFill>
                  <a:schemeClr val="bg1"/>
                </a:solidFill>
              </a:r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7B896E-F61D-B64A-9B2C-CBB59C1C9DAF}"/>
              </a:ext>
            </a:extLst>
          </p:cNvPr>
          <p:cNvSpPr txBox="1"/>
          <p:nvPr userDrawn="1"/>
        </p:nvSpPr>
        <p:spPr>
          <a:xfrm>
            <a:off x="8401050" y="6492748"/>
            <a:ext cx="31432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spc="500" dirty="0">
                <a:solidFill>
                  <a:schemeClr val="bg1"/>
                </a:solidFill>
                <a:latin typeface="+mj-lt"/>
                <a:cs typeface="Gill Sans" panose="020B0502020104020203" pitchFamily="34" charset="-79"/>
              </a:rPr>
              <a:t>LONG LIVE CHILDHOOD</a:t>
            </a:r>
          </a:p>
        </p:txBody>
      </p:sp>
    </p:spTree>
    <p:extLst>
      <p:ext uri="{BB962C8B-B14F-4D97-AF65-F5344CB8AC3E}">
        <p14:creationId xmlns:p14="http://schemas.microsoft.com/office/powerpoint/2010/main" val="230761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rgbClr val="D18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CE66C83-E6A9-794F-8F4C-2D96B67D4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201" y="6372671"/>
            <a:ext cx="1838674" cy="367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ED12F5-1EB4-754F-B2B7-0127F66E9DE6}"/>
              </a:ext>
            </a:extLst>
          </p:cNvPr>
          <p:cNvSpPr txBox="1"/>
          <p:nvPr userDrawn="1"/>
        </p:nvSpPr>
        <p:spPr>
          <a:xfrm>
            <a:off x="11652308" y="649274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5C8A48B-0E09-AA40-B945-D371BB7E3BDE}" type="slidenum">
              <a:rPr lang="en-US" sz="800" smtClean="0">
                <a:solidFill>
                  <a:schemeClr val="bg1"/>
                </a:solidFill>
              </a:r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8DA73-87BE-5B4E-81DD-498DE2919470}"/>
              </a:ext>
            </a:extLst>
          </p:cNvPr>
          <p:cNvSpPr txBox="1"/>
          <p:nvPr userDrawn="1"/>
        </p:nvSpPr>
        <p:spPr>
          <a:xfrm>
            <a:off x="8401050" y="6492748"/>
            <a:ext cx="31432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spc="500" dirty="0">
                <a:solidFill>
                  <a:schemeClr val="bg1"/>
                </a:solidFill>
                <a:latin typeface="+mj-lt"/>
                <a:cs typeface="Gill Sans" panose="020B0502020104020203" pitchFamily="34" charset="-79"/>
              </a:rPr>
              <a:t>LONG LIVE CHILDHOOD</a:t>
            </a:r>
          </a:p>
        </p:txBody>
      </p:sp>
    </p:spTree>
    <p:extLst>
      <p:ext uri="{BB962C8B-B14F-4D97-AF65-F5344CB8AC3E}">
        <p14:creationId xmlns:p14="http://schemas.microsoft.com/office/powerpoint/2010/main" val="1374653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rgbClr val="F3C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CE66C83-E6A9-794F-8F4C-2D96B67D4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201" y="6372671"/>
            <a:ext cx="1838674" cy="367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8DAD15-B799-DA41-AE8C-0C3416B3C7E3}"/>
              </a:ext>
            </a:extLst>
          </p:cNvPr>
          <p:cNvSpPr txBox="1"/>
          <p:nvPr userDrawn="1"/>
        </p:nvSpPr>
        <p:spPr>
          <a:xfrm>
            <a:off x="11652308" y="649274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5C8A48B-0E09-AA40-B945-D371BB7E3BDE}" type="slidenum">
              <a:rPr lang="en-US" sz="800" smtClean="0">
                <a:solidFill>
                  <a:schemeClr val="bg1"/>
                </a:solidFill>
              </a:r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C622E2-DB85-FC4E-AD47-9089303708B8}"/>
              </a:ext>
            </a:extLst>
          </p:cNvPr>
          <p:cNvSpPr txBox="1"/>
          <p:nvPr userDrawn="1"/>
        </p:nvSpPr>
        <p:spPr>
          <a:xfrm>
            <a:off x="8401050" y="6492748"/>
            <a:ext cx="31432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spc="500" dirty="0">
                <a:solidFill>
                  <a:schemeClr val="bg1"/>
                </a:solidFill>
                <a:latin typeface="+mj-lt"/>
                <a:cs typeface="Gill Sans" panose="020B0502020104020203" pitchFamily="34" charset="-79"/>
              </a:rPr>
              <a:t>LONG LIVE CHILDHOOD</a:t>
            </a:r>
          </a:p>
        </p:txBody>
      </p:sp>
    </p:spTree>
    <p:extLst>
      <p:ext uri="{BB962C8B-B14F-4D97-AF65-F5344CB8AC3E}">
        <p14:creationId xmlns:p14="http://schemas.microsoft.com/office/powerpoint/2010/main" val="311260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Slide">
    <p:bg>
      <p:bgPr>
        <a:solidFill>
          <a:srgbClr val="34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0F634C-D670-6A48-8CE6-54CEB49E2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7581" y="3616861"/>
            <a:ext cx="10256837" cy="49044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3600" b="1" i="0" spc="600" baseline="0">
                <a:solidFill>
                  <a:schemeClr val="bg1"/>
                </a:solidFill>
                <a:latin typeface="+mj-lt"/>
                <a:cs typeface="Gill Sans SemiBold" panose="020B0502020104020203" pitchFamily="34" charset="-79"/>
              </a:defRPr>
            </a:lvl1pPr>
            <a:lvl2pPr marL="7938" indent="0" algn="ctr" fontAlgn="ctr" hangingPunct="1">
              <a:buFontTx/>
              <a:buNone/>
              <a:tabLst/>
              <a:defRPr sz="1200" b="1" i="0" spc="600">
                <a:solidFill>
                  <a:schemeClr val="bg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defRPr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MEETING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89EA4C-3AAA-8A4D-A27B-D88CBAF10211}"/>
              </a:ext>
            </a:extLst>
          </p:cNvPr>
          <p:cNvGrpSpPr/>
          <p:nvPr userDrawn="1"/>
        </p:nvGrpSpPr>
        <p:grpSpPr>
          <a:xfrm>
            <a:off x="3165212" y="2407160"/>
            <a:ext cx="5861575" cy="1172315"/>
            <a:chOff x="3165212" y="2148199"/>
            <a:chExt cx="5861575" cy="1172315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701667B9-6E33-8F49-A2E8-4CF62CA5A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65212" y="2148199"/>
              <a:ext cx="5861575" cy="1172315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0EFDB20-44E6-3B42-BCEF-D844E0B21D4A}"/>
                </a:ext>
              </a:extLst>
            </p:cNvPr>
            <p:cNvCxnSpPr>
              <a:cxnSpLocks/>
            </p:cNvCxnSpPr>
            <p:nvPr/>
          </p:nvCxnSpPr>
          <p:spPr>
            <a:xfrm>
              <a:off x="3662767" y="3214089"/>
              <a:ext cx="4866467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68286-16AF-F04F-8B26-CD947C6E1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65475" y="4151678"/>
            <a:ext cx="5694363" cy="450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 i="0" spc="600">
                <a:solidFill>
                  <a:schemeClr val="bg1"/>
                </a:solidFill>
                <a:latin typeface="+mn-lt"/>
                <a:cs typeface="Gill Sans SemiBold" panose="020B0502020104020203" pitchFamily="34" charset="-79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077732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bg>
      <p:bgPr>
        <a:solidFill>
          <a:srgbClr val="34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3D1E-5083-9349-8BCC-92F6A7ED5D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30549"/>
            <a:ext cx="10515600" cy="596900"/>
          </a:xfrm>
          <a:prstGeom prst="rect">
            <a:avLst/>
          </a:prstGeom>
        </p:spPr>
        <p:txBody>
          <a:bodyPr/>
          <a:lstStyle>
            <a:lvl1pPr algn="ctr">
              <a:defRPr b="1" i="0" spc="600" baseline="0">
                <a:solidFill>
                  <a:schemeClr val="bg1"/>
                </a:solidFill>
                <a:latin typeface="+mj-lt"/>
                <a:cs typeface="Gill Sans SemiBold" panose="020B0502020104020203" pitchFamily="34" charset="-79"/>
              </a:defRPr>
            </a:lvl1pPr>
          </a:lstStyle>
          <a:p>
            <a:r>
              <a:rPr lang="en-US" dirty="0"/>
              <a:t>SECTION DIVIDER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4B63A01-34C6-8B44-80EA-47E4AD94CC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201" y="6372671"/>
            <a:ext cx="1838674" cy="3677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EA12A9-2FE1-9743-9CB1-A4E93D937F00}"/>
              </a:ext>
            </a:extLst>
          </p:cNvPr>
          <p:cNvSpPr txBox="1"/>
          <p:nvPr userDrawn="1"/>
        </p:nvSpPr>
        <p:spPr>
          <a:xfrm>
            <a:off x="11652308" y="649274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5C8A48B-0E09-AA40-B945-D371BB7E3BDE}" type="slidenum">
              <a:rPr lang="en-US" sz="800" smtClean="0">
                <a:solidFill>
                  <a:schemeClr val="bg1"/>
                </a:solidFill>
              </a:r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F6DB3C-F896-B349-97CF-AA51FF6CED70}"/>
              </a:ext>
            </a:extLst>
          </p:cNvPr>
          <p:cNvSpPr txBox="1"/>
          <p:nvPr userDrawn="1"/>
        </p:nvSpPr>
        <p:spPr>
          <a:xfrm>
            <a:off x="8401050" y="6492748"/>
            <a:ext cx="31432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spc="500" dirty="0">
                <a:solidFill>
                  <a:schemeClr val="bg1"/>
                </a:solidFill>
                <a:latin typeface="+mj-lt"/>
                <a:cs typeface="Gill Sans" panose="020B0502020104020203" pitchFamily="34" charset="-79"/>
              </a:rPr>
              <a:t>LONG LIVE CHILDHOOD</a:t>
            </a:r>
          </a:p>
        </p:txBody>
      </p:sp>
    </p:spTree>
    <p:extLst>
      <p:ext uri="{BB962C8B-B14F-4D97-AF65-F5344CB8AC3E}">
        <p14:creationId xmlns:p14="http://schemas.microsoft.com/office/powerpoint/2010/main" val="254162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62738-8DF1-E642-8DCD-13DFB31F6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AC1B7-7A7F-244A-985F-8905B0C64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6012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ea/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0F634C-D670-6A48-8CE6-54CEB49E2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7582" y="1284588"/>
            <a:ext cx="10256837" cy="386972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50000"/>
              </a:lnSpc>
              <a:buFontTx/>
              <a:buNone/>
              <a:defRPr sz="3600" b="1" i="0" spc="600" baseline="0">
                <a:solidFill>
                  <a:srgbClr val="545454"/>
                </a:solidFill>
                <a:latin typeface="+mj-lt"/>
                <a:cs typeface="Gill Sans SemiBold" panose="020B0502020104020203" pitchFamily="34" charset="-79"/>
              </a:defRPr>
            </a:lvl1pPr>
            <a:lvl2pPr marL="7938" indent="0" algn="ctr" fontAlgn="ctr" hangingPunct="1">
              <a:buFontTx/>
              <a:buNone/>
              <a:tabLst/>
              <a:defRPr sz="1200" b="1" i="0" spc="600">
                <a:solidFill>
                  <a:srgbClr val="545454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defRPr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THIS IS A GREAT WAY </a:t>
            </a:r>
            <a:br>
              <a:rPr lang="en-US" dirty="0"/>
            </a:br>
            <a:r>
              <a:rPr lang="en-US" dirty="0"/>
              <a:t>TO CLEANLY PRESENT A SIMPLE, IMPACTFUL IDEA. YOU CAN USE COLOR FOR EMPHASIS</a:t>
            </a:r>
          </a:p>
        </p:txBody>
      </p:sp>
    </p:spTree>
    <p:extLst>
      <p:ext uri="{BB962C8B-B14F-4D97-AF65-F5344CB8AC3E}">
        <p14:creationId xmlns:p14="http://schemas.microsoft.com/office/powerpoint/2010/main" val="753824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9FC48-69A7-874F-B2E6-082D0853D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E3298-1E9A-174E-871C-D157A2C59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1379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16EF2-B8CF-1241-B99A-3B17FD84E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7E80A-3986-FC4B-A547-8DC058C19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47DA30-96A6-1D4E-BFEE-C0737CA28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5437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1AEB2-F8F9-5544-A31E-ECEC450FA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001E26-7F13-B144-8348-DAEBA8E27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9A88A-F4D2-A24F-A0F1-40A6C2D21E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DC785-D4AF-5649-9847-DB05F74F12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E1BA4F-E501-E64B-8A92-CC2C0D73BC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3544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7B36D-9A77-1647-AD95-43B72573B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6220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A7FD29-E006-CE49-B6BD-67E62A9A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EC2067-1A61-0B40-8AA0-829657599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073F14-B90F-9C44-8932-7EB2C8491A82}"/>
              </a:ext>
            </a:extLst>
          </p:cNvPr>
          <p:cNvSpPr/>
          <p:nvPr userDrawn="1"/>
        </p:nvSpPr>
        <p:spPr>
          <a:xfrm>
            <a:off x="0" y="6774873"/>
            <a:ext cx="12192000" cy="83127"/>
          </a:xfrm>
          <a:prstGeom prst="rect">
            <a:avLst/>
          </a:prstGeom>
          <a:solidFill>
            <a:srgbClr val="34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1329891-2BDC-D847-983A-9C5937C4543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03958" y="6372021"/>
            <a:ext cx="1834742" cy="3669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13E3F4-1214-D44E-9DD0-D9894D3F09B0}"/>
              </a:ext>
            </a:extLst>
          </p:cNvPr>
          <p:cNvSpPr txBox="1"/>
          <p:nvPr userDrawn="1"/>
        </p:nvSpPr>
        <p:spPr>
          <a:xfrm>
            <a:off x="11652308" y="649274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5C8A48B-0E09-AA40-B945-D371BB7E3BDE}" type="slidenum">
              <a:rPr lang="en-US" sz="800" smtClean="0">
                <a:solidFill>
                  <a:srgbClr val="545454"/>
                </a:solidFill>
              </a:rPr>
              <a:t>‹#›</a:t>
            </a:fld>
            <a:endParaRPr lang="en-US" sz="800" dirty="0">
              <a:solidFill>
                <a:srgbClr val="54545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88B005-470D-7C41-BB1E-217FF8D0949E}"/>
              </a:ext>
            </a:extLst>
          </p:cNvPr>
          <p:cNvSpPr txBox="1"/>
          <p:nvPr userDrawn="1"/>
        </p:nvSpPr>
        <p:spPr>
          <a:xfrm>
            <a:off x="8401050" y="6492748"/>
            <a:ext cx="31432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spc="500" dirty="0">
                <a:solidFill>
                  <a:srgbClr val="545454"/>
                </a:solidFill>
                <a:latin typeface="+mn-lt"/>
                <a:cs typeface="Gill Sans" panose="020B0502020104020203" pitchFamily="34" charset="-79"/>
              </a:rPr>
              <a:t>LONG LIVE CHILDHOOD</a:t>
            </a:r>
          </a:p>
        </p:txBody>
      </p:sp>
    </p:spTree>
    <p:extLst>
      <p:ext uri="{BB962C8B-B14F-4D97-AF65-F5344CB8AC3E}">
        <p14:creationId xmlns:p14="http://schemas.microsoft.com/office/powerpoint/2010/main" val="300387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77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video" Target="../media/media24.mp4"/><Relationship Id="rId13" Type="http://schemas.openxmlformats.org/officeDocument/2006/relationships/image" Target="../media/image37.png"/><Relationship Id="rId3" Type="http://schemas.microsoft.com/office/2007/relationships/media" Target="../media/media22.mp4"/><Relationship Id="rId7" Type="http://schemas.microsoft.com/office/2007/relationships/media" Target="../media/media24.mp4"/><Relationship Id="rId12" Type="http://schemas.openxmlformats.org/officeDocument/2006/relationships/image" Target="../media/image36.png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video" Target="../media/media23.mp4"/><Relationship Id="rId11" Type="http://schemas.openxmlformats.org/officeDocument/2006/relationships/image" Target="../media/image35.png"/><Relationship Id="rId5" Type="http://schemas.microsoft.com/office/2007/relationships/media" Target="../media/media23.mp4"/><Relationship Id="rId10" Type="http://schemas.openxmlformats.org/officeDocument/2006/relationships/notesSlide" Target="../notesSlides/notesSlide22.xml"/><Relationship Id="rId4" Type="http://schemas.openxmlformats.org/officeDocument/2006/relationships/video" Target="../media/media22.mp4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video" Target="../media/media28.mp4"/><Relationship Id="rId13" Type="http://schemas.openxmlformats.org/officeDocument/2006/relationships/image" Target="../media/image41.png"/><Relationship Id="rId3" Type="http://schemas.microsoft.com/office/2007/relationships/media" Target="../media/media26.mp4"/><Relationship Id="rId7" Type="http://schemas.microsoft.com/office/2007/relationships/media" Target="../media/media28.mp4"/><Relationship Id="rId12" Type="http://schemas.openxmlformats.org/officeDocument/2006/relationships/image" Target="../media/image40.png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6" Type="http://schemas.openxmlformats.org/officeDocument/2006/relationships/video" Target="../media/media27.mp4"/><Relationship Id="rId11" Type="http://schemas.openxmlformats.org/officeDocument/2006/relationships/image" Target="../media/image39.png"/><Relationship Id="rId5" Type="http://schemas.microsoft.com/office/2007/relationships/media" Target="../media/media27.mp4"/><Relationship Id="rId10" Type="http://schemas.openxmlformats.org/officeDocument/2006/relationships/notesSlide" Target="../notesSlides/notesSlide23.xml"/><Relationship Id="rId4" Type="http://schemas.openxmlformats.org/officeDocument/2006/relationships/video" Target="../media/media26.mp4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842938-C8B7-484C-8468-B18350C4EA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45822"/>
            <a:ext cx="9570720" cy="2387600"/>
          </a:xfrm>
        </p:spPr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Case of Complex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Polysplenia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Syndrome (LAI)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714181-7DA8-4A2D-9AB7-5CA7524C20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38355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Wyman W. Lai, MD, MPH, MBA</a:t>
            </a:r>
          </a:p>
          <a:p>
            <a:r>
              <a:rPr lang="en-US" sz="2800" dirty="0" err="1">
                <a:latin typeface="Calibri" panose="020F0502020204030204" pitchFamily="34" charset="0"/>
              </a:rPr>
              <a:t>sSCAPE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Heterotaxy</a:t>
            </a:r>
            <a:r>
              <a:rPr lang="en-US" sz="2800" dirty="0">
                <a:latin typeface="Calibri" panose="020F0502020204030204" pitchFamily="34" charset="0"/>
              </a:rPr>
              <a:t> Syndrome 101</a:t>
            </a:r>
          </a:p>
          <a:p>
            <a:r>
              <a:rPr lang="en-US" sz="2800" dirty="0">
                <a:latin typeface="Calibri" panose="020F0502020204030204" pitchFamily="34" charset="0"/>
              </a:rPr>
              <a:t>October 21, 2023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B9E512D-352C-4551-9C70-59D0C2A3D931}"/>
              </a:ext>
            </a:extLst>
          </p:cNvPr>
          <p:cNvGrpSpPr/>
          <p:nvPr/>
        </p:nvGrpSpPr>
        <p:grpSpPr>
          <a:xfrm>
            <a:off x="447785" y="525831"/>
            <a:ext cx="5861575" cy="1172315"/>
            <a:chOff x="3165212" y="2148199"/>
            <a:chExt cx="5861575" cy="1172315"/>
          </a:xfrm>
          <a:solidFill>
            <a:schemeClr val="accent1"/>
          </a:solidFill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5BC11F1-4E93-4828-99A3-0432B6598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65212" y="2148199"/>
              <a:ext cx="5861575" cy="1172315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4E613B4-BFCF-4216-930F-8E4DB83AEE92}"/>
                </a:ext>
              </a:extLst>
            </p:cNvPr>
            <p:cNvCxnSpPr>
              <a:cxnSpLocks/>
            </p:cNvCxnSpPr>
            <p:nvPr/>
          </p:nvCxnSpPr>
          <p:spPr>
            <a:xfrm>
              <a:off x="3662767" y="3214089"/>
              <a:ext cx="4866467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5491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ay 1 clip-44">
            <a:hlinkClick r:id="" action="ppaction://media"/>
            <a:extLst>
              <a:ext uri="{FF2B5EF4-FFF2-40B4-BE49-F238E27FC236}">
                <a16:creationId xmlns:a16="http://schemas.microsoft.com/office/drawing/2014/main" id="{E4512D85-E119-4B10-FDD0-EC5BB94575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8949"/>
          <a:stretch/>
        </p:blipFill>
        <p:spPr>
          <a:xfrm>
            <a:off x="2078924" y="685800"/>
            <a:ext cx="803415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38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ay 1 clip-45">
            <a:hlinkClick r:id="" action="ppaction://media"/>
            <a:extLst>
              <a:ext uri="{FF2B5EF4-FFF2-40B4-BE49-F238E27FC236}">
                <a16:creationId xmlns:a16="http://schemas.microsoft.com/office/drawing/2014/main" id="{3A46537F-3422-B318-B82F-120D942A2A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246"/>
          <a:stretch/>
        </p:blipFill>
        <p:spPr>
          <a:xfrm>
            <a:off x="2065782" y="685800"/>
            <a:ext cx="806043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85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 shot of a ultrasound&#10;&#10;Description automatically generated">
            <a:extLst>
              <a:ext uri="{FF2B5EF4-FFF2-40B4-BE49-F238E27FC236}">
                <a16:creationId xmlns:a16="http://schemas.microsoft.com/office/drawing/2014/main" id="{A05B674C-0FDE-1DD7-1EAC-F957EBB554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59"/>
          <a:stretch/>
        </p:blipFill>
        <p:spPr>
          <a:xfrm>
            <a:off x="2074016" y="685800"/>
            <a:ext cx="804396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89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ay 1 clip-73">
            <a:hlinkClick r:id="" action="ppaction://media"/>
            <a:extLst>
              <a:ext uri="{FF2B5EF4-FFF2-40B4-BE49-F238E27FC236}">
                <a16:creationId xmlns:a16="http://schemas.microsoft.com/office/drawing/2014/main" id="{2B1BAF5A-EDD8-4E22-ED50-9D8B0EE335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170"/>
          <a:stretch/>
        </p:blipFill>
        <p:spPr>
          <a:xfrm>
            <a:off x="2069131" y="685800"/>
            <a:ext cx="805373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29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ay 1 clipx-16">
            <a:hlinkClick r:id="" action="ppaction://media"/>
            <a:extLst>
              <a:ext uri="{FF2B5EF4-FFF2-40B4-BE49-F238E27FC236}">
                <a16:creationId xmlns:a16="http://schemas.microsoft.com/office/drawing/2014/main" id="{5D96920A-9751-36EB-7C49-E008727BDD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145"/>
          <a:stretch/>
        </p:blipFill>
        <p:spPr>
          <a:xfrm>
            <a:off x="2070231" y="685800"/>
            <a:ext cx="805153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01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y 1 clip-105">
            <a:hlinkClick r:id="" action="ppaction://media"/>
            <a:extLst>
              <a:ext uri="{FF2B5EF4-FFF2-40B4-BE49-F238E27FC236}">
                <a16:creationId xmlns:a16="http://schemas.microsoft.com/office/drawing/2014/main" id="{9B5760CD-0DED-B6E5-46EA-1B400027DC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8940"/>
          <a:stretch/>
        </p:blipFill>
        <p:spPr>
          <a:xfrm>
            <a:off x="2079300" y="685800"/>
            <a:ext cx="803340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46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08678-01E8-5B88-8457-0E2E547D0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Day Three</a:t>
            </a:r>
          </a:p>
        </p:txBody>
      </p:sp>
    </p:spTree>
    <p:extLst>
      <p:ext uri="{BB962C8B-B14F-4D97-AF65-F5344CB8AC3E}">
        <p14:creationId xmlns:p14="http://schemas.microsoft.com/office/powerpoint/2010/main" val="216519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y 3 clip-4">
            <a:hlinkClick r:id="" action="ppaction://media"/>
            <a:extLst>
              <a:ext uri="{FF2B5EF4-FFF2-40B4-BE49-F238E27FC236}">
                <a16:creationId xmlns:a16="http://schemas.microsoft.com/office/drawing/2014/main" id="{B5B52B82-1EDB-11B9-DB6C-E1134E9742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599"/>
          <a:stretch/>
        </p:blipFill>
        <p:spPr>
          <a:xfrm>
            <a:off x="2340831" y="685800"/>
            <a:ext cx="751033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99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ay 3 clip-5">
            <a:hlinkClick r:id="" action="ppaction://media"/>
            <a:extLst>
              <a:ext uri="{FF2B5EF4-FFF2-40B4-BE49-F238E27FC236}">
                <a16:creationId xmlns:a16="http://schemas.microsoft.com/office/drawing/2014/main" id="{7C4B3A41-9406-DE92-0CEE-028BAA848A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583"/>
          <a:stretch/>
        </p:blipFill>
        <p:spPr>
          <a:xfrm>
            <a:off x="2341407" y="685800"/>
            <a:ext cx="750918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18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ay 3 clip-6">
            <a:hlinkClick r:id="" action="ppaction://media"/>
            <a:extLst>
              <a:ext uri="{FF2B5EF4-FFF2-40B4-BE49-F238E27FC236}">
                <a16:creationId xmlns:a16="http://schemas.microsoft.com/office/drawing/2014/main" id="{C4ED77F2-58F6-352B-0860-5BB4C94F10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622"/>
          <a:stretch/>
        </p:blipFill>
        <p:spPr>
          <a:xfrm>
            <a:off x="2339917" y="685800"/>
            <a:ext cx="751216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90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24CA8A-49BC-4704-95FC-62665D898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Newborn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63A10D-6F78-4ACE-BD3E-B8CA6A94E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Initial study while in complete heart block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Dextrocardia with midline liver and left-sided stomach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Interrupted IVC with azygos vein continuation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{A,L,L} Atrial situs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ambiguus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L ventricular looping, and L-malposition with aorta anterior and leftward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Double outlet right ventricle with complete common atrioventricular canal and pulmonary stenosis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 startAt="2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961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ay 3 clip-10">
            <a:hlinkClick r:id="" action="ppaction://media"/>
            <a:extLst>
              <a:ext uri="{FF2B5EF4-FFF2-40B4-BE49-F238E27FC236}">
                <a16:creationId xmlns:a16="http://schemas.microsoft.com/office/drawing/2014/main" id="{0E1230AB-BB53-F631-4E7C-B4429787E6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663"/>
          <a:stretch/>
        </p:blipFill>
        <p:spPr>
          <a:xfrm>
            <a:off x="2338327" y="685800"/>
            <a:ext cx="751534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81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y 3 clip-17">
            <a:hlinkClick r:id="" action="ppaction://media"/>
            <a:extLst>
              <a:ext uri="{FF2B5EF4-FFF2-40B4-BE49-F238E27FC236}">
                <a16:creationId xmlns:a16="http://schemas.microsoft.com/office/drawing/2014/main" id="{A0083910-81BC-AC37-42CD-CD6898DC2F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583"/>
          <a:stretch/>
        </p:blipFill>
        <p:spPr>
          <a:xfrm>
            <a:off x="2341406" y="685800"/>
            <a:ext cx="750918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34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ay 3 clip-25">
            <a:hlinkClick r:id="" action="ppaction://media"/>
            <a:extLst>
              <a:ext uri="{FF2B5EF4-FFF2-40B4-BE49-F238E27FC236}">
                <a16:creationId xmlns:a16="http://schemas.microsoft.com/office/drawing/2014/main" id="{8F608DF5-5B21-0E40-ED09-9C0BA9D15D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788"/>
          <a:stretch/>
        </p:blipFill>
        <p:spPr>
          <a:xfrm>
            <a:off x="2333484" y="685800"/>
            <a:ext cx="752503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09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4FB334-8E45-F53D-31E1-E4C76A9950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3"/>
          <a:stretch/>
        </p:blipFill>
        <p:spPr>
          <a:xfrm>
            <a:off x="2348722" y="685800"/>
            <a:ext cx="749455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68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ay 3 clip-51">
            <a:hlinkClick r:id="" action="ppaction://media"/>
            <a:extLst>
              <a:ext uri="{FF2B5EF4-FFF2-40B4-BE49-F238E27FC236}">
                <a16:creationId xmlns:a16="http://schemas.microsoft.com/office/drawing/2014/main" id="{1D124045-A872-1AC0-274E-860E6C7B00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574"/>
          <a:stretch/>
        </p:blipFill>
        <p:spPr>
          <a:xfrm>
            <a:off x="2341745" y="685800"/>
            <a:ext cx="750851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16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y 3 clip-59">
            <a:hlinkClick r:id="" action="ppaction://media"/>
            <a:extLst>
              <a:ext uri="{FF2B5EF4-FFF2-40B4-BE49-F238E27FC236}">
                <a16:creationId xmlns:a16="http://schemas.microsoft.com/office/drawing/2014/main" id="{1D253B91-0047-BE8E-0059-BDD77B79EF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792"/>
          <a:stretch/>
        </p:blipFill>
        <p:spPr>
          <a:xfrm>
            <a:off x="2333318" y="685800"/>
            <a:ext cx="752536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23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ay 3 clip-64">
            <a:hlinkClick r:id="" action="ppaction://media"/>
            <a:extLst>
              <a:ext uri="{FF2B5EF4-FFF2-40B4-BE49-F238E27FC236}">
                <a16:creationId xmlns:a16="http://schemas.microsoft.com/office/drawing/2014/main" id="{7E00C6A7-9ED5-8D87-2BE5-23E5C66590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592"/>
          <a:stretch/>
        </p:blipFill>
        <p:spPr>
          <a:xfrm>
            <a:off x="2341079" y="685800"/>
            <a:ext cx="750984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29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ay 3 clip-71">
            <a:hlinkClick r:id="" action="ppaction://media"/>
            <a:extLst>
              <a:ext uri="{FF2B5EF4-FFF2-40B4-BE49-F238E27FC236}">
                <a16:creationId xmlns:a16="http://schemas.microsoft.com/office/drawing/2014/main" id="{23427054-B55F-2748-CE7C-615AA4DBCA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427"/>
          <a:stretch/>
        </p:blipFill>
        <p:spPr>
          <a:xfrm>
            <a:off x="2347426" y="685800"/>
            <a:ext cx="749714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1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ay 3 clip-85">
            <a:hlinkClick r:id="" action="ppaction://media"/>
            <a:extLst>
              <a:ext uri="{FF2B5EF4-FFF2-40B4-BE49-F238E27FC236}">
                <a16:creationId xmlns:a16="http://schemas.microsoft.com/office/drawing/2014/main" id="{03EFDDC0-E885-EA28-36F5-6432732265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645"/>
          <a:stretch/>
        </p:blipFill>
        <p:spPr>
          <a:xfrm>
            <a:off x="2339039" y="685800"/>
            <a:ext cx="751392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96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24CA8A-49BC-4704-95FC-62665D898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Interventions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63A10D-6F78-4ACE-BD3E-B8CA6A94E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Age 1 day:	Epicardial VVI pacemaker placement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 month:	Ladd procedure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 months:	Balloon pulmonary valvuloplasty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7 months:	Kawashima procedure with PAB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4 years:		Heart transplantation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657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24CA8A-49BC-4704-95FC-62665D898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Newborn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63A10D-6F78-4ACE-BD3E-B8CA6A94E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Right SVC, no LSVC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Pulmonary veins to posterior portion of common atrium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Common AV valve, Rastelli type C, with mild regurgitation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Moderate PS, trivial AR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Normal RV and LV size and systolic function (with bradycardia)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Moderately dilated Aao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Left aortic arch with normal branching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No PDA, normal branch PAs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Coronary arteries incompletely visualized</a:t>
            </a:r>
          </a:p>
          <a:p>
            <a:pPr marL="514350" indent="-514350">
              <a:buFont typeface="+mj-lt"/>
              <a:buAutoNum type="arabicPeriod" startAt="6"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 startAt="6"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 startAt="2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6818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AD692-4219-7D3E-9CCA-FFB7116B4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1995 to 2011, 154 fetuses with </a:t>
            </a:r>
            <a:r>
              <a:rPr lang="en-US" dirty="0" err="1"/>
              <a:t>heterotaxy</a:t>
            </a:r>
            <a:r>
              <a:rPr lang="en-US" dirty="0"/>
              <a:t> syndrome</a:t>
            </a:r>
          </a:p>
          <a:p>
            <a:r>
              <a:rPr lang="en-US" dirty="0"/>
              <a:t>91 </a:t>
            </a:r>
            <a:r>
              <a:rPr lang="en-US" dirty="0" err="1"/>
              <a:t>polysplenia</a:t>
            </a:r>
            <a:r>
              <a:rPr lang="en-US" dirty="0"/>
              <a:t> syndrome</a:t>
            </a:r>
          </a:p>
          <a:p>
            <a:r>
              <a:rPr lang="en-US" dirty="0"/>
              <a:t>22 bradycardia (n=13, 59%) or complete AVB (n=8, 36%), or second-degree AVB (n=1, 5%)</a:t>
            </a:r>
          </a:p>
          <a:p>
            <a:r>
              <a:rPr lang="en-US" dirty="0"/>
              <a:t>15/22 live-born (ETOP 3,  SAB 4)</a:t>
            </a:r>
          </a:p>
          <a:p>
            <a:r>
              <a:rPr lang="en-US" dirty="0"/>
              <a:t>One-year survival 12/19, </a:t>
            </a:r>
            <a:r>
              <a:rPr lang="en-US" dirty="0">
                <a:solidFill>
                  <a:srgbClr val="FF0000"/>
                </a:solidFill>
              </a:rPr>
              <a:t>63%</a:t>
            </a:r>
            <a:r>
              <a:rPr lang="en-US" dirty="0"/>
              <a:t> -- 9 required pacemaker</a:t>
            </a:r>
          </a:p>
          <a:p>
            <a:r>
              <a:rPr lang="en-US" dirty="0"/>
              <a:t>Predictors of perinatal death: hydrops, ventricular dysfunction, prematurity, and low ventricular rates</a:t>
            </a:r>
          </a:p>
          <a:p>
            <a:endParaRPr lang="en-US" dirty="0"/>
          </a:p>
        </p:txBody>
      </p:sp>
      <p:pic>
        <p:nvPicPr>
          <p:cNvPr id="4" name="Content Placeholder 10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DCF327D8-EF08-AD49-5EAA-62A5D8A78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7969" y="187438"/>
            <a:ext cx="6716062" cy="151468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DDC494-86D8-F7B0-CA06-E04321277885}"/>
              </a:ext>
            </a:extLst>
          </p:cNvPr>
          <p:cNvSpPr txBox="1"/>
          <p:nvPr/>
        </p:nvSpPr>
        <p:spPr>
          <a:xfrm>
            <a:off x="9083439" y="690198"/>
            <a:ext cx="2567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/>
              <a:t>Pediatr</a:t>
            </a:r>
            <a:r>
              <a:rPr lang="en-US" sz="2400" i="1" dirty="0"/>
              <a:t> </a:t>
            </a:r>
            <a:r>
              <a:rPr lang="en-US" sz="2400" i="1" dirty="0" err="1"/>
              <a:t>Cardiol</a:t>
            </a:r>
            <a:r>
              <a:rPr lang="en-US" sz="2400" i="1" dirty="0"/>
              <a:t> </a:t>
            </a:r>
            <a:r>
              <a:rPr lang="en-US" sz="2400" dirty="0"/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917780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44FF249C-E452-88CC-7D1F-796EE2134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7969" y="181112"/>
            <a:ext cx="6716062" cy="1514686"/>
          </a:xfrm>
        </p:spPr>
      </p:pic>
      <p:pic>
        <p:nvPicPr>
          <p:cNvPr id="18" name="Picture 17" descr="A diagram of a flowchart&#10;&#10;Description automatically generated">
            <a:extLst>
              <a:ext uri="{FF2B5EF4-FFF2-40B4-BE49-F238E27FC236}">
                <a16:creationId xmlns:a16="http://schemas.microsoft.com/office/drawing/2014/main" id="{816E168B-3E40-32EC-C9ED-510D6D97D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829" y="1694306"/>
            <a:ext cx="6716062" cy="489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97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D1B8D-A097-31CA-E6C5-A4A71A62D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Kawashima Procedure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BF4A9D-B716-0152-CC6F-3577E8CA3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623" y="1280529"/>
            <a:ext cx="4496753" cy="521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71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AD692-4219-7D3E-9CCA-FFB7116B4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4812665"/>
            <a:ext cx="10515600" cy="1546069"/>
          </a:xfrm>
        </p:spPr>
        <p:txBody>
          <a:bodyPr>
            <a:normAutofit/>
          </a:bodyPr>
          <a:lstStyle/>
          <a:p>
            <a:r>
              <a:rPr lang="en-US" sz="2400" dirty="0"/>
              <a:t>26 patients, mean follow-up 4.8 years</a:t>
            </a:r>
          </a:p>
          <a:p>
            <a:r>
              <a:rPr lang="en-US" sz="2400" dirty="0"/>
              <a:t>12/26 (46%) developed pulmonary AVM</a:t>
            </a:r>
          </a:p>
          <a:p>
            <a:r>
              <a:rPr lang="en-US" sz="2400" dirty="0"/>
              <a:t>Fontan in 5/12, axillary AV fistula creation 3/12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DDC494-86D8-F7B0-CA06-E04321277885}"/>
              </a:ext>
            </a:extLst>
          </p:cNvPr>
          <p:cNvSpPr txBox="1"/>
          <p:nvPr/>
        </p:nvSpPr>
        <p:spPr>
          <a:xfrm>
            <a:off x="9083439" y="690198"/>
            <a:ext cx="2621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Heart Lung Circ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  <p:pic>
        <p:nvPicPr>
          <p:cNvPr id="8" name="Content Placeholder 7" descr="A close up of a document&#10;&#10;Description automatically generated">
            <a:extLst>
              <a:ext uri="{FF2B5EF4-FFF2-40B4-BE49-F238E27FC236}">
                <a16:creationId xmlns:a16="http://schemas.microsoft.com/office/drawing/2014/main" id="{3C9D108B-2B33-ED68-A610-956D92CB2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23838" y="187502"/>
            <a:ext cx="5544324" cy="1467055"/>
          </a:xfrm>
        </p:spPr>
      </p:pic>
      <p:pic>
        <p:nvPicPr>
          <p:cNvPr id="10" name="Picture 9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55C1F864-FD96-C213-F631-189B9BE55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877" y="3369625"/>
            <a:ext cx="8620245" cy="124968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10E6055-5217-B109-8798-B5C545C2D34C}"/>
              </a:ext>
            </a:extLst>
          </p:cNvPr>
          <p:cNvSpPr txBox="1">
            <a:spLocks/>
          </p:cNvSpPr>
          <p:nvPr/>
        </p:nvSpPr>
        <p:spPr>
          <a:xfrm>
            <a:off x="990600" y="1734185"/>
            <a:ext cx="10515600" cy="1546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15 patients, mean follow-up 40 months</a:t>
            </a:r>
          </a:p>
          <a:p>
            <a:r>
              <a:rPr lang="en-US" sz="2400" dirty="0"/>
              <a:t>9 NHYA functional class I, 5 NHYA class 2, 1 class 3 (needs Fontan)</a:t>
            </a:r>
          </a:p>
          <a:p>
            <a:r>
              <a:rPr lang="en-US" sz="2400" dirty="0"/>
              <a:t>Pulmonary AVM rate not known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FDB6FD-5A4F-F6C7-5373-8451E9715027}"/>
              </a:ext>
            </a:extLst>
          </p:cNvPr>
          <p:cNvSpPr txBox="1"/>
          <p:nvPr/>
        </p:nvSpPr>
        <p:spPr>
          <a:xfrm>
            <a:off x="9745062" y="3429000"/>
            <a:ext cx="24469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Ann </a:t>
            </a:r>
            <a:r>
              <a:rPr lang="en-US" sz="2000" b="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Pediatr</a:t>
            </a:r>
            <a:r>
              <a:rPr lang="en-US" sz="20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Card </a:t>
            </a:r>
            <a:r>
              <a:rPr lang="en-US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384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E3459D-4C84-4B08-9F1B-E8C021B00FE1}"/>
              </a:ext>
            </a:extLst>
          </p:cNvPr>
          <p:cNvSpPr txBox="1"/>
          <p:nvPr/>
        </p:nvSpPr>
        <p:spPr>
          <a:xfrm>
            <a:off x="8204126" y="8650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11C1F3-6A3B-EDA8-10EB-7208A07F260D}"/>
              </a:ext>
            </a:extLst>
          </p:cNvPr>
          <p:cNvSpPr txBox="1"/>
          <p:nvPr/>
        </p:nvSpPr>
        <p:spPr>
          <a:xfrm>
            <a:off x="3080321" y="8650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2020</a:t>
            </a:r>
          </a:p>
        </p:txBody>
      </p:sp>
      <p:pic>
        <p:nvPicPr>
          <p:cNvPr id="7" name="2020 clip-1">
            <a:hlinkClick r:id="" action="ppaction://media"/>
            <a:extLst>
              <a:ext uri="{FF2B5EF4-FFF2-40B4-BE49-F238E27FC236}">
                <a16:creationId xmlns:a16="http://schemas.microsoft.com/office/drawing/2014/main" id="{C2C730EC-274E-377F-7043-4362E5C2D5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>
            <a:lum bright="20000" contrast="20000"/>
          </a:blip>
          <a:srcRect t="8666"/>
          <a:stretch/>
        </p:blipFill>
        <p:spPr>
          <a:xfrm>
            <a:off x="1321473" y="613078"/>
            <a:ext cx="4168077" cy="2855167"/>
          </a:xfrm>
          <a:prstGeom prst="rect">
            <a:avLst/>
          </a:prstGeom>
        </p:spPr>
      </p:pic>
      <p:pic>
        <p:nvPicPr>
          <p:cNvPr id="10" name="2021 clip-10">
            <a:hlinkClick r:id="" action="ppaction://media"/>
            <a:extLst>
              <a:ext uri="{FF2B5EF4-FFF2-40B4-BE49-F238E27FC236}">
                <a16:creationId xmlns:a16="http://schemas.microsoft.com/office/drawing/2014/main" id="{06BCE09B-0CBC-DF09-44C8-B440622E599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>
            <a:lum bright="20000" contrast="20000"/>
          </a:blip>
          <a:srcRect t="9167"/>
          <a:stretch/>
        </p:blipFill>
        <p:spPr>
          <a:xfrm>
            <a:off x="6697903" y="613078"/>
            <a:ext cx="4199073" cy="2860619"/>
          </a:xfrm>
          <a:prstGeom prst="rect">
            <a:avLst/>
          </a:prstGeom>
        </p:spPr>
      </p:pic>
      <p:pic>
        <p:nvPicPr>
          <p:cNvPr id="11" name="2021 clip-34">
            <a:hlinkClick r:id="" action="ppaction://media"/>
            <a:extLst>
              <a:ext uri="{FF2B5EF4-FFF2-40B4-BE49-F238E27FC236}">
                <a16:creationId xmlns:a16="http://schemas.microsoft.com/office/drawing/2014/main" id="{2443CEB0-896D-F18A-C679-D621D6805B8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>
            <a:lum bright="20000" contrast="20000"/>
          </a:blip>
          <a:srcRect t="8510"/>
          <a:stretch/>
        </p:blipFill>
        <p:spPr>
          <a:xfrm>
            <a:off x="6697903" y="3634845"/>
            <a:ext cx="4199073" cy="2881299"/>
          </a:xfrm>
          <a:prstGeom prst="rect">
            <a:avLst/>
          </a:prstGeom>
        </p:spPr>
      </p:pic>
      <p:pic>
        <p:nvPicPr>
          <p:cNvPr id="12" name="2020 add-60">
            <a:hlinkClick r:id="" action="ppaction://media"/>
            <a:extLst>
              <a:ext uri="{FF2B5EF4-FFF2-40B4-BE49-F238E27FC236}">
                <a16:creationId xmlns:a16="http://schemas.microsoft.com/office/drawing/2014/main" id="{7A6ACAFE-D372-DC1F-DFC0-F29A9638F3A5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4">
            <a:lum bright="20000" contrast="20000"/>
          </a:blip>
          <a:srcRect t="8659"/>
          <a:stretch/>
        </p:blipFill>
        <p:spPr>
          <a:xfrm>
            <a:off x="1321472" y="3634845"/>
            <a:ext cx="4168078" cy="285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88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9"/>
            </p:par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E3459D-4C84-4B08-9F1B-E8C021B00FE1}"/>
              </a:ext>
            </a:extLst>
          </p:cNvPr>
          <p:cNvSpPr txBox="1"/>
          <p:nvPr/>
        </p:nvSpPr>
        <p:spPr>
          <a:xfrm>
            <a:off x="8204126" y="8650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11C1F3-6A3B-EDA8-10EB-7208A07F260D}"/>
              </a:ext>
            </a:extLst>
          </p:cNvPr>
          <p:cNvSpPr txBox="1"/>
          <p:nvPr/>
        </p:nvSpPr>
        <p:spPr>
          <a:xfrm>
            <a:off x="3080321" y="8650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2022</a:t>
            </a:r>
          </a:p>
        </p:txBody>
      </p:sp>
      <p:pic>
        <p:nvPicPr>
          <p:cNvPr id="4" name="2022 clip-2">
            <a:hlinkClick r:id="" action="ppaction://media"/>
            <a:extLst>
              <a:ext uri="{FF2B5EF4-FFF2-40B4-BE49-F238E27FC236}">
                <a16:creationId xmlns:a16="http://schemas.microsoft.com/office/drawing/2014/main" id="{6BE6846B-4A86-1EE5-FF75-3142948D58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>
            <a:lum bright="20000" contrast="20000"/>
          </a:blip>
          <a:srcRect t="5966"/>
          <a:stretch/>
        </p:blipFill>
        <p:spPr>
          <a:xfrm>
            <a:off x="1426463" y="608172"/>
            <a:ext cx="4063085" cy="2865525"/>
          </a:xfrm>
          <a:prstGeom prst="rect">
            <a:avLst/>
          </a:prstGeom>
        </p:spPr>
      </p:pic>
      <p:pic>
        <p:nvPicPr>
          <p:cNvPr id="5" name="2022 clip-23">
            <a:hlinkClick r:id="" action="ppaction://media"/>
            <a:extLst>
              <a:ext uri="{FF2B5EF4-FFF2-40B4-BE49-F238E27FC236}">
                <a16:creationId xmlns:a16="http://schemas.microsoft.com/office/drawing/2014/main" id="{30362592-9CD0-2DB7-0499-90A5BF285B0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>
            <a:lum bright="20000" contrast="20000"/>
          </a:blip>
          <a:srcRect t="5964"/>
          <a:stretch/>
        </p:blipFill>
        <p:spPr>
          <a:xfrm>
            <a:off x="1426462" y="3619019"/>
            <a:ext cx="4063085" cy="2865564"/>
          </a:xfrm>
          <a:prstGeom prst="rect">
            <a:avLst/>
          </a:prstGeom>
        </p:spPr>
      </p:pic>
      <p:pic>
        <p:nvPicPr>
          <p:cNvPr id="6" name="2023 clip-11">
            <a:hlinkClick r:id="" action="ppaction://media"/>
            <a:extLst>
              <a:ext uri="{FF2B5EF4-FFF2-40B4-BE49-F238E27FC236}">
                <a16:creationId xmlns:a16="http://schemas.microsoft.com/office/drawing/2014/main" id="{DA31D1EE-7DFD-DD57-C342-D1F5D0E7471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/>
          <a:srcRect t="9011"/>
          <a:stretch/>
        </p:blipFill>
        <p:spPr>
          <a:xfrm>
            <a:off x="6697903" y="608172"/>
            <a:ext cx="4199073" cy="2865525"/>
          </a:xfrm>
          <a:prstGeom prst="rect">
            <a:avLst/>
          </a:prstGeom>
        </p:spPr>
      </p:pic>
      <p:pic>
        <p:nvPicPr>
          <p:cNvPr id="9" name="2023 clip-27">
            <a:hlinkClick r:id="" action="ppaction://media"/>
            <a:extLst>
              <a:ext uri="{FF2B5EF4-FFF2-40B4-BE49-F238E27FC236}">
                <a16:creationId xmlns:a16="http://schemas.microsoft.com/office/drawing/2014/main" id="{F19EFA6A-92D7-D714-ECBB-25C6EDFC59F3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4"/>
          <a:srcRect t="9010"/>
          <a:stretch/>
        </p:blipFill>
        <p:spPr>
          <a:xfrm>
            <a:off x="6697903" y="3630595"/>
            <a:ext cx="4199073" cy="286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99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9"/>
            </p:par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text&#10;&#10;Description automatically generated">
            <a:extLst>
              <a:ext uri="{FF2B5EF4-FFF2-40B4-BE49-F238E27FC236}">
                <a16:creationId xmlns:a16="http://schemas.microsoft.com/office/drawing/2014/main" id="{145751E9-5989-31FB-6D53-20B616FC6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7180" y="118189"/>
            <a:ext cx="5477639" cy="2076740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59F91A-A1C3-6B3D-4ACF-FA7DC66E58E8}"/>
              </a:ext>
            </a:extLst>
          </p:cNvPr>
          <p:cNvSpPr txBox="1">
            <a:spLocks/>
          </p:cNvSpPr>
          <p:nvPr/>
        </p:nvSpPr>
        <p:spPr>
          <a:xfrm>
            <a:off x="838200" y="2648197"/>
            <a:ext cx="10515600" cy="3528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Mortality risk higher in HS patients</a:t>
            </a:r>
          </a:p>
          <a:p>
            <a:pPr lvl="1"/>
            <a:r>
              <a:rPr lang="en-US" dirty="0"/>
              <a:t>One-year survival 77% vs. 85%</a:t>
            </a:r>
          </a:p>
          <a:p>
            <a:r>
              <a:rPr lang="en-US" dirty="0"/>
              <a:t>Mortality risk mitigated in recent transplant era</a:t>
            </a:r>
          </a:p>
          <a:p>
            <a:r>
              <a:rPr lang="en-US" dirty="0"/>
              <a:t>Increased risk from both infection and severe rejection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702172-A07F-6062-AB11-BB1319E14657}"/>
              </a:ext>
            </a:extLst>
          </p:cNvPr>
          <p:cNvSpPr txBox="1"/>
          <p:nvPr/>
        </p:nvSpPr>
        <p:spPr>
          <a:xfrm>
            <a:off x="9083439" y="690198"/>
            <a:ext cx="2914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J Heart Lung Transplant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27995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CEB93-BF80-497B-B063-4B98FF8DFF8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Welcome to OC!</a:t>
            </a:r>
          </a:p>
        </p:txBody>
      </p:sp>
      <p:pic>
        <p:nvPicPr>
          <p:cNvPr id="1027" name="Picture 3" descr="A group of people in bee clothing&#10;&#10;Description automatically generated">
            <a:extLst>
              <a:ext uri="{FF2B5EF4-FFF2-40B4-BE49-F238E27FC236}">
                <a16:creationId xmlns:a16="http://schemas.microsoft.com/office/drawing/2014/main" id="{7DA06DD5-8443-9124-20D3-16AE4D53B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 t="15504" r="12700" b="19343"/>
          <a:stretch/>
        </p:blipFill>
        <p:spPr bwMode="auto">
          <a:xfrm>
            <a:off x="6239474" y="753910"/>
            <a:ext cx="5326555" cy="314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E6594EE8-2B4E-9468-C636-A56E2101C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9148" y="753910"/>
            <a:ext cx="4876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0AED91F-8681-DACA-2316-343DBC43ED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03"/>
          <a:stretch/>
        </p:blipFill>
        <p:spPr bwMode="auto">
          <a:xfrm>
            <a:off x="839105" y="1967455"/>
            <a:ext cx="4876800" cy="308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A group of people in clothing posing for a photo&#10;&#10;Description automatically generated">
            <a:extLst>
              <a:ext uri="{FF2B5EF4-FFF2-40B4-BE49-F238E27FC236}">
                <a16:creationId xmlns:a16="http://schemas.microsoft.com/office/drawing/2014/main" id="{A77C305D-33F8-294B-1EC2-7FC3C3FD96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3"/>
          <a:stretch/>
        </p:blipFill>
        <p:spPr bwMode="auto">
          <a:xfrm>
            <a:off x="4894190" y="3497110"/>
            <a:ext cx="4577128" cy="305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965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08678-01E8-5B88-8457-0E2E547D0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Day One</a:t>
            </a:r>
          </a:p>
        </p:txBody>
      </p:sp>
    </p:spTree>
    <p:extLst>
      <p:ext uri="{BB962C8B-B14F-4D97-AF65-F5344CB8AC3E}">
        <p14:creationId xmlns:p14="http://schemas.microsoft.com/office/powerpoint/2010/main" val="172865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ultrasound&#10;&#10;Description automatically generated">
            <a:extLst>
              <a:ext uri="{FF2B5EF4-FFF2-40B4-BE49-F238E27FC236}">
                <a16:creationId xmlns:a16="http://schemas.microsoft.com/office/drawing/2014/main" id="{C4316E6D-300F-9881-D10C-5DCBB8DC0B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70"/>
          <a:stretch/>
        </p:blipFill>
        <p:spPr>
          <a:xfrm>
            <a:off x="2077998" y="685800"/>
            <a:ext cx="803600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06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ay 1 clip-21">
            <a:hlinkClick r:id="" action="ppaction://media"/>
            <a:extLst>
              <a:ext uri="{FF2B5EF4-FFF2-40B4-BE49-F238E27FC236}">
                <a16:creationId xmlns:a16="http://schemas.microsoft.com/office/drawing/2014/main" id="{3241A294-3814-D811-4052-D02D5755EF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9146"/>
          <a:stretch/>
        </p:blipFill>
        <p:spPr>
          <a:xfrm>
            <a:off x="2070192" y="685800"/>
            <a:ext cx="805161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64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ay 1 clip-22">
            <a:hlinkClick r:id="" action="ppaction://media"/>
            <a:extLst>
              <a:ext uri="{FF2B5EF4-FFF2-40B4-BE49-F238E27FC236}">
                <a16:creationId xmlns:a16="http://schemas.microsoft.com/office/drawing/2014/main" id="{D0591D96-804D-2B48-0EF3-D46777AC0D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9085"/>
          <a:stretch/>
        </p:blipFill>
        <p:spPr>
          <a:xfrm>
            <a:off x="2072911" y="685800"/>
            <a:ext cx="804617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62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ay 1 clip-32">
            <a:hlinkClick r:id="" action="ppaction://media"/>
            <a:extLst>
              <a:ext uri="{FF2B5EF4-FFF2-40B4-BE49-F238E27FC236}">
                <a16:creationId xmlns:a16="http://schemas.microsoft.com/office/drawing/2014/main" id="{BA6E0E68-A0CD-4DEF-6B36-64599CBC25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20000" contrast="20000"/>
          </a:blip>
          <a:srcRect t="9241"/>
          <a:stretch/>
        </p:blipFill>
        <p:spPr>
          <a:xfrm>
            <a:off x="2065977" y="685800"/>
            <a:ext cx="806004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42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y 1 clip-41">
            <a:hlinkClick r:id="" action="ppaction://media"/>
            <a:extLst>
              <a:ext uri="{FF2B5EF4-FFF2-40B4-BE49-F238E27FC236}">
                <a16:creationId xmlns:a16="http://schemas.microsoft.com/office/drawing/2014/main" id="{60D92C5A-DE1C-FFE5-09D7-7988D4C81F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287"/>
          <a:stretch/>
        </p:blipFill>
        <p:spPr>
          <a:xfrm>
            <a:off x="2063964" y="685800"/>
            <a:ext cx="806407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81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6.5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6.5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6.5|4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4780</TotalTime>
  <Words>490</Words>
  <Application>Microsoft Macintosh PowerPoint</Application>
  <PresentationFormat>Widescreen</PresentationFormat>
  <Paragraphs>100</Paragraphs>
  <Slides>37</Slides>
  <Notes>24</Notes>
  <HiddenSlides>0</HiddenSlides>
  <MMClips>28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Calibri</vt:lpstr>
      <vt:lpstr>Gill Sans MT</vt:lpstr>
      <vt:lpstr>Gill Sans SemiBold</vt:lpstr>
      <vt:lpstr>Arial</vt:lpstr>
      <vt:lpstr>Office Theme</vt:lpstr>
      <vt:lpstr>Case of Complex Polysplenia Syndrome (LAI)</vt:lpstr>
      <vt:lpstr>Newborn</vt:lpstr>
      <vt:lpstr>Newborn</vt:lpstr>
      <vt:lpstr>Day 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Three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Interventions</vt:lpstr>
      <vt:lpstr>PowerPoint Presentation</vt:lpstr>
      <vt:lpstr>PowerPoint Presentation</vt:lpstr>
      <vt:lpstr>Kawashima Procedure</vt:lpstr>
      <vt:lpstr>PowerPoint Presentation</vt:lpstr>
      <vt:lpstr>PowerPoint Presentation</vt:lpstr>
      <vt:lpstr>PowerPoint Presentation</vt:lpstr>
      <vt:lpstr>PowerPoint Presentation</vt:lpstr>
      <vt:lpstr>Welcome to OC!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Austin Marshall</dc:creator>
  <cp:lastModifiedBy>Wyman Lai</cp:lastModifiedBy>
  <cp:revision>205</cp:revision>
  <dcterms:created xsi:type="dcterms:W3CDTF">2018-10-01T18:14:20Z</dcterms:created>
  <dcterms:modified xsi:type="dcterms:W3CDTF">2023-10-21T23:47:52Z</dcterms:modified>
</cp:coreProperties>
</file>